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10" r:id="rId3"/>
    <p:sldId id="418" r:id="rId4"/>
    <p:sldId id="439" r:id="rId5"/>
    <p:sldId id="411" r:id="rId6"/>
    <p:sldId id="419" r:id="rId7"/>
    <p:sldId id="426" r:id="rId8"/>
    <p:sldId id="440" r:id="rId9"/>
    <p:sldId id="414" r:id="rId10"/>
    <p:sldId id="421" r:id="rId11"/>
    <p:sldId id="447" r:id="rId12"/>
  </p:sldIdLst>
  <p:sldSz cx="12192000" cy="6858000"/>
  <p:notesSz cx="6858000" cy="9144000"/>
  <p:embeddedFontLst>
    <p:embeddedFont>
      <p:font typeface="微软雅黑" panose="020B0503020204020204" pitchFamily="34" charset="-122"/>
      <p:regular r:id="rId18"/>
    </p:embeddedFont>
    <p:embeddedFont>
      <p:font typeface="杨任东竹石体-Regular" panose="02000000000000000000" charset="-122"/>
      <p:regular r:id="rId19"/>
    </p:embeddedFont>
    <p:embeddedFont>
      <p:font typeface="楷体" panose="02010609060101010101" charset="-122"/>
      <p:regular r:id="rId20"/>
    </p:embeddedFont>
    <p:embeddedFont>
      <p:font typeface="隶书" panose="02010509060101010101" charset="-122"/>
      <p:regular r:id="rId21"/>
    </p:embeddedFont>
    <p:embeddedFont>
      <p:font typeface="华文细黑" panose="02010600040101010101" charset="-122"/>
      <p:regular r:id="rId22"/>
    </p:embeddedFont>
  </p:embeddedFontLst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270"/>
      </p:cViewPr>
      <p:guideLst>
        <p:guide orient="horz" pos="213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68.xml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400" y="608400"/>
            <a:ext cx="10969200" cy="648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8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7.xml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9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0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1.xml"/><Relationship Id="rId2" Type="http://schemas.openxmlformats.org/officeDocument/2006/relationships/image" Target="../media/image3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6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337310" y="2870200"/>
            <a:ext cx="9517380" cy="922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5400" b="1">
                <a:solidFill>
                  <a:schemeClr val="tx1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rPr>
              <a:t>6.</a:t>
            </a:r>
            <a:r>
              <a:rPr lang="zh-CN" altLang="en-US" sz="5400" b="1">
                <a:solidFill>
                  <a:schemeClr val="tx1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rPr>
              <a:t>树和喜鹊</a:t>
            </a:r>
            <a:endParaRPr lang="zh-CN" altLang="en-US" sz="5400" b="1">
              <a:solidFill>
                <a:schemeClr val="tx1"/>
              </a:solidFill>
              <a:effectLst/>
              <a:latin typeface="杨任东竹石体-Regular" panose="02000000000000000000" charset="-122"/>
              <a:ea typeface="杨任东竹石体-Regular" panose="02000000000000000000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26890" y="1273810"/>
            <a:ext cx="3538220" cy="1736090"/>
            <a:chOff x="6150" y="1940"/>
            <a:chExt cx="5572" cy="2734"/>
          </a:xfrm>
        </p:grpSpPr>
        <p:sp>
          <p:nvSpPr>
            <p:cNvPr id="23" name="云形 22"/>
            <p:cNvSpPr/>
            <p:nvPr/>
          </p:nvSpPr>
          <p:spPr>
            <a:xfrm>
              <a:off x="6150" y="1940"/>
              <a:ext cx="5572" cy="2734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7EC6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rgbClr val="7EC6E0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775" y="2508"/>
              <a:ext cx="3972" cy="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>
                  <a:ln>
                    <a:noFill/>
                  </a:ln>
                  <a:solidFill>
                    <a:srgbClr val="7EC6E0"/>
                  </a:solidFill>
                  <a:effectLst/>
                  <a:latin typeface="杨任东竹石体-Regular" panose="02000000000000000000" charset="-122"/>
                  <a:ea typeface="杨任东竹石体-Regular" panose="02000000000000000000" charset="-122"/>
                </a:rPr>
                <a:t>5.</a:t>
              </a:r>
              <a:r>
                <a:rPr lang="zh-CN" altLang="en-US" sz="6000" b="1">
                  <a:ln>
                    <a:noFill/>
                  </a:ln>
                  <a:solidFill>
                    <a:srgbClr val="7EC6E0"/>
                  </a:solidFill>
                  <a:effectLst/>
                  <a:latin typeface="杨任东竹石体-Regular" panose="02000000000000000000" charset="-122"/>
                  <a:ea typeface="杨任东竹石体-Regular" panose="02000000000000000000" charset="-122"/>
                </a:rPr>
                <a:t>作业</a:t>
              </a:r>
              <a:endParaRPr lang="zh-CN" altLang="en-US" sz="6000" b="1">
                <a:ln>
                  <a:noFill/>
                </a:ln>
                <a:solidFill>
                  <a:srgbClr val="7EC6E0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850708" y="3261360"/>
            <a:ext cx="849058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背诵课文</a:t>
            </a:r>
            <a:r>
              <a:rPr lang="en-US" altLang="zh-CN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至</a:t>
            </a:r>
            <a:r>
              <a:rPr lang="en-US" altLang="zh-CN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自然段</a:t>
            </a:r>
            <a:endParaRPr lang="zh-CN" altLang="en-US" sz="5400" b="1">
              <a:ln w="3175">
                <a:noFill/>
              </a:ln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r>
              <a:rPr lang="en-US" altLang="zh-CN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5400" b="1">
                <a:ln w="3175">
                  <a:noFill/>
                </a:ln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将本课所学生字写三遍，并组两个词</a:t>
            </a:r>
            <a:endParaRPr lang="zh-CN" altLang="en-US" sz="5400" b="1">
              <a:ln w="3175">
                <a:noFill/>
              </a:ln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2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4500" y="10706100"/>
            <a:ext cx="342900" cy="2667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11000" t="-32000" r="-1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63830" y="131445"/>
            <a:ext cx="4784090" cy="1006475"/>
            <a:chOff x="1949" y="4357"/>
            <a:chExt cx="7534" cy="1585"/>
          </a:xfrm>
        </p:grpSpPr>
        <p:sp>
          <p:nvSpPr>
            <p:cNvPr id="3" name="圆角矩形 2"/>
            <p:cNvSpPr/>
            <p:nvPr/>
          </p:nvSpPr>
          <p:spPr>
            <a:xfrm>
              <a:off x="1949" y="4357"/>
              <a:ext cx="7534" cy="15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7EC6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310" y="4538"/>
              <a:ext cx="1244" cy="1244"/>
            </a:xfrm>
            <a:prstGeom prst="ellipse">
              <a:avLst/>
            </a:prstGeom>
            <a:solidFill>
              <a:srgbClr val="7EC6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spc="18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uFillTx/>
                  <a:latin typeface="杨任东竹石体-Regular" panose="02000000000000000000" charset="-122"/>
                  <a:ea typeface="杨任东竹石体-Regular" panose="02000000000000000000" charset="-122"/>
                </a:rPr>
                <a:t>01</a:t>
              </a:r>
              <a:endParaRPr lang="en-US" altLang="zh-CN" sz="2400" b="1" spc="18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FillTx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6082665" y="5276850"/>
            <a:ext cx="5148000" cy="72000"/>
          </a:xfrm>
          <a:prstGeom prst="homePlate">
            <a:avLst/>
          </a:prstGeom>
          <a:solidFill>
            <a:srgbClr val="7EC6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55725" y="41910"/>
            <a:ext cx="293751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杨任东竹石体-Regular" panose="02000000000000000000" charset="-122"/>
                <a:ea typeface="杨任东竹石体-Regular" panose="02000000000000000000" charset="-122"/>
                <a:cs typeface="站酷快乐体2016修订版" panose="02010600030101010101" charset="-122"/>
                <a:sym typeface="+mn-ea"/>
              </a:rPr>
              <a:t>唱一唱</a:t>
            </a:r>
            <a:endParaRPr lang="zh-CN" altLang="en-US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杨任东竹石体-Regular" panose="02000000000000000000" charset="-122"/>
              <a:ea typeface="杨任东竹石体-Regular" panose="02000000000000000000" charset="-122"/>
              <a:cs typeface="站酷快乐体2016修订版" panose="02010600030101010101" charset="-122"/>
              <a:sym typeface="+mn-ea"/>
            </a:endParaRPr>
          </a:p>
        </p:txBody>
      </p:sp>
      <p:pic>
        <p:nvPicPr>
          <p:cNvPr id="6" name="图片 5" descr="2eb447ba9a80def6dbfb1c5280e3b2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475" y="1367155"/>
            <a:ext cx="4738370" cy="488061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577965" y="1746250"/>
            <a:ext cx="341503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找朋友</a:t>
            </a:r>
            <a:endParaRPr lang="zh-CN" altLang="en-US" sz="7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63830" y="131445"/>
            <a:ext cx="4784090" cy="1006475"/>
            <a:chOff x="1949" y="4357"/>
            <a:chExt cx="7534" cy="1585"/>
          </a:xfrm>
        </p:grpSpPr>
        <p:sp>
          <p:nvSpPr>
            <p:cNvPr id="3" name="圆角矩形 2"/>
            <p:cNvSpPr/>
            <p:nvPr/>
          </p:nvSpPr>
          <p:spPr>
            <a:xfrm>
              <a:off x="1949" y="4357"/>
              <a:ext cx="7534" cy="158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7EC6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5400" b="1">
                  <a:ln w="3175">
                    <a:noFill/>
                  </a:ln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站酷快乐体2016修订版" panose="02010600030101010101" charset="-122"/>
                  <a:sym typeface="+mn-ea"/>
                </a:rPr>
                <a:t>  6.</a:t>
              </a:r>
              <a:r>
                <a:rPr lang="zh-CN" altLang="en-US" sz="5400" b="1">
                  <a:ln w="3175">
                    <a:noFill/>
                  </a:ln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站酷快乐体2016修订版" panose="02010600030101010101" charset="-122"/>
                  <a:sym typeface="+mn-ea"/>
                </a:rPr>
                <a:t>树和喜鹊</a:t>
              </a:r>
              <a:endParaRPr lang="zh-CN" altLang="en-US" sz="5400" b="1">
                <a:ln w="3175">
                  <a:noFill/>
                </a:ln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站酷快乐体2016修订版" panose="02010600030101010101" charset="-122"/>
                <a:sym typeface="+mn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310" y="4538"/>
              <a:ext cx="1244" cy="1244"/>
            </a:xfrm>
            <a:prstGeom prst="ellipse">
              <a:avLst/>
            </a:prstGeom>
            <a:solidFill>
              <a:srgbClr val="7EC6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spc="18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uFillTx/>
                  <a:latin typeface="杨任东竹石体-Regular" panose="02000000000000000000" charset="-122"/>
                  <a:ea typeface="杨任东竹石体-Regular" panose="02000000000000000000" charset="-122"/>
                </a:rPr>
                <a:t>02</a:t>
              </a:r>
              <a:endParaRPr lang="en-US" altLang="zh-CN" sz="2400" b="1" spc="18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FillTx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605915" y="1566545"/>
            <a:ext cx="8533130" cy="3931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spcBef>
                <a:spcPct val="20000"/>
              </a:spcBef>
              <a:buFontTx/>
            </a:pPr>
            <a:r>
              <a:rPr lang="zh-CN" altLang="en-US" sz="4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先听好老师的要求：</a:t>
            </a:r>
            <a:endParaRPr lang="zh-CN" altLang="en-US" sz="4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indent="-342900">
              <a:spcBef>
                <a:spcPct val="20000"/>
              </a:spcBef>
              <a:buFontTx/>
            </a:pPr>
            <a:r>
              <a:rPr lang="en-US" altLang="zh-CN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请同学们</a:t>
            </a:r>
            <a:r>
              <a:rPr lang="zh-CN" altLang="en-US" sz="4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端起书，认认真真地听完课文朗读，再自由朗读，要把字音读正确，读完后给课文标好自然段。</a:t>
            </a:r>
            <a:endParaRPr lang="zh-CN" altLang="en-US" sz="4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kretype.bdimg.com/retype/zoom/ebb0ef70647d27284b735196?pn=4&amp;x=0&amp;y=0&amp;raww=1080&amp;rawh=810&amp;o=jpg_6&amp;type=pic&amp;aimh=360&amp;md5sum=0feed430c50b68eafa608ccb2baf15b8&amp;sign=046df0ea9b&amp;zoom=&amp;png=353715-490630&amp;jpg=378254-50155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0" b="18524"/>
          <a:stretch>
            <a:fillRect/>
          </a:stretch>
        </p:blipFill>
        <p:spPr>
          <a:xfrm>
            <a:off x="755650" y="419735"/>
            <a:ext cx="7384415" cy="5463540"/>
          </a:xfrm>
        </p:spPr>
      </p:pic>
      <p:sp>
        <p:nvSpPr>
          <p:cNvPr id="5" name="TextBox 4"/>
          <p:cNvSpPr txBox="1"/>
          <p:nvPr/>
        </p:nvSpPr>
        <p:spPr>
          <a:xfrm>
            <a:off x="6367145" y="966470"/>
            <a:ext cx="6024880" cy="436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从前，这里</a:t>
            </a: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有一棵树，树上只有一个鸟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窝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，鸟窝里只有一只喜鹊。</a:t>
            </a:r>
            <a:endParaRPr lang="en-US" altLang="zh-CN" sz="44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    树很</a:t>
            </a:r>
            <a:r>
              <a:rPr lang="zh-CN" altLang="en-US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孤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单</a:t>
            </a:r>
            <a:r>
              <a:rPr lang="zh-CN" altLang="en-US" sz="4400" b="1">
                <a:latin typeface="楷体" panose="02010609060101010101" charset="-122"/>
                <a:ea typeface="楷体" panose="02010609060101010101" charset="-122"/>
              </a:rPr>
              <a:t>，喜鹊也很孤单。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流程图: 联系 1"/>
          <p:cNvSpPr/>
          <p:nvPr/>
        </p:nvSpPr>
        <p:spPr>
          <a:xfrm>
            <a:off x="7251042" y="1190630"/>
            <a:ext cx="428628" cy="428628"/>
          </a:xfrm>
          <a:prstGeom prst="flowChartConnector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0000"/>
                </a:solidFill>
              </a:rPr>
              <a:t>1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7127216" y="3871295"/>
            <a:ext cx="428628" cy="428628"/>
          </a:xfrm>
          <a:prstGeom prst="flowChartConnector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0000"/>
                </a:solidFill>
              </a:rPr>
              <a:t>2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94615" y="3736975"/>
            <a:ext cx="194564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只</a:t>
            </a:r>
            <a:r>
              <a:rPr lang="en-US" altLang="zh-CN" sz="8800" b="1">
                <a:latin typeface="隶书" panose="02010509060101010101" charset="-122"/>
                <a:ea typeface="隶书" panose="02010509060101010101" charset="-122"/>
                <a:sym typeface="+mn-ea"/>
              </a:rPr>
              <a:t>{</a:t>
            </a:r>
            <a:endParaRPr lang="en-US" altLang="zh-CN" sz="8800" b="1">
              <a:solidFill>
                <a:srgbClr val="000099"/>
              </a:solidFill>
              <a:latin typeface="隶书" panose="02010509060101010101" charset="-122"/>
              <a:ea typeface="隶书" panose="02010509060101010101" charset="-122"/>
              <a:sym typeface="+mn-ea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643359" y="3530284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zhī (</a:t>
            </a:r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一只）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6"/>
          <p:cNvSpPr txBox="1"/>
          <p:nvPr/>
        </p:nvSpPr>
        <p:spPr>
          <a:xfrm>
            <a:off x="1643359" y="4518667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zhǐ (</a:t>
            </a:r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只有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en-US" sz="4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5650" y="777240"/>
            <a:ext cx="5487670" cy="2306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三个“只有”说明什么？</a:t>
            </a:r>
            <a:endParaRPr lang="zh-CN" altLang="en-US" sz="7200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右箭头标注 20"/>
          <p:cNvSpPr/>
          <p:nvPr/>
        </p:nvSpPr>
        <p:spPr>
          <a:xfrm>
            <a:off x="3830955" y="3587115"/>
            <a:ext cx="3420110" cy="1174115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>
                <a:solidFill>
                  <a:schemeClr val="tx1"/>
                </a:solidFill>
              </a:rPr>
              <a:t>  </a:t>
            </a:r>
            <a:r>
              <a:rPr lang="zh-CN" altLang="en-US" sz="4400" b="1">
                <a:solidFill>
                  <a:schemeClr val="tx1"/>
                </a:solidFill>
              </a:rPr>
              <a:t>为什么？</a:t>
            </a:r>
            <a:endParaRPr lang="zh-CN" altLang="en-US" sz="4400" b="1">
              <a:solidFill>
                <a:schemeClr val="tx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8" grpId="1"/>
      <p:bldP spid="11" grpId="0"/>
      <p:bldP spid="11" grpId="1"/>
      <p:bldP spid="14" grpId="0"/>
      <p:bldP spid="14" grpId="1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11000" t="-32000" r="-1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2c9883c0c3d7b75e0a3feee8354ddd9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" y="2872740"/>
            <a:ext cx="2463165" cy="246316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圆角矩形 195"/>
          <p:cNvSpPr/>
          <p:nvPr>
            <p:custDataLst>
              <p:tags r:id="rId3"/>
            </p:custDataLst>
          </p:nvPr>
        </p:nvSpPr>
        <p:spPr>
          <a:xfrm>
            <a:off x="2500298" y="285728"/>
            <a:ext cx="3424238" cy="733425"/>
          </a:xfrm>
          <a:custGeom>
            <a:avLst/>
            <a:gdLst>
              <a:gd name="connsiteX0" fmla="*/ 0 w 1782331"/>
              <a:gd name="connsiteY0" fmla="*/ 76468 h 343228"/>
              <a:gd name="connsiteX1" fmla="*/ 76468 w 1782331"/>
              <a:gd name="connsiteY1" fmla="*/ 0 h 343228"/>
              <a:gd name="connsiteX2" fmla="*/ 1705863 w 1782331"/>
              <a:gd name="connsiteY2" fmla="*/ 0 h 343228"/>
              <a:gd name="connsiteX3" fmla="*/ 1782331 w 1782331"/>
              <a:gd name="connsiteY3" fmla="*/ 76468 h 343228"/>
              <a:gd name="connsiteX4" fmla="*/ 1782331 w 1782331"/>
              <a:gd name="connsiteY4" fmla="*/ 266760 h 343228"/>
              <a:gd name="connsiteX5" fmla="*/ 1705863 w 1782331"/>
              <a:gd name="connsiteY5" fmla="*/ 343228 h 343228"/>
              <a:gd name="connsiteX6" fmla="*/ 76468 w 1782331"/>
              <a:gd name="connsiteY6" fmla="*/ 343228 h 343228"/>
              <a:gd name="connsiteX7" fmla="*/ 0 w 1782331"/>
              <a:gd name="connsiteY7" fmla="*/ 266760 h 343228"/>
              <a:gd name="connsiteX8" fmla="*/ 0 w 1782331"/>
              <a:gd name="connsiteY8" fmla="*/ 76468 h 343228"/>
              <a:gd name="connsiteX0-1" fmla="*/ 0 w 1782331"/>
              <a:gd name="connsiteY0-2" fmla="*/ 76481 h 343241"/>
              <a:gd name="connsiteX1-3" fmla="*/ 76468 w 1782331"/>
              <a:gd name="connsiteY1-4" fmla="*/ 13 h 343241"/>
              <a:gd name="connsiteX2-5" fmla="*/ 892773 w 1782331"/>
              <a:gd name="connsiteY2-6" fmla="*/ 64307 h 343241"/>
              <a:gd name="connsiteX3-7" fmla="*/ 1705863 w 1782331"/>
              <a:gd name="connsiteY3-8" fmla="*/ 13 h 343241"/>
              <a:gd name="connsiteX4-9" fmla="*/ 1782331 w 1782331"/>
              <a:gd name="connsiteY4-10" fmla="*/ 76481 h 343241"/>
              <a:gd name="connsiteX5-11" fmla="*/ 1782331 w 1782331"/>
              <a:gd name="connsiteY5-12" fmla="*/ 266773 h 343241"/>
              <a:gd name="connsiteX6-13" fmla="*/ 1705863 w 1782331"/>
              <a:gd name="connsiteY6-14" fmla="*/ 343241 h 343241"/>
              <a:gd name="connsiteX7-15" fmla="*/ 76468 w 1782331"/>
              <a:gd name="connsiteY7-16" fmla="*/ 343241 h 343241"/>
              <a:gd name="connsiteX8-17" fmla="*/ 0 w 1782331"/>
              <a:gd name="connsiteY8-18" fmla="*/ 266773 h 343241"/>
              <a:gd name="connsiteX9" fmla="*/ 0 w 1782331"/>
              <a:gd name="connsiteY9" fmla="*/ 76481 h 343241"/>
              <a:gd name="connsiteX0-19" fmla="*/ 0 w 1782331"/>
              <a:gd name="connsiteY0-20" fmla="*/ 76481 h 343241"/>
              <a:gd name="connsiteX1-21" fmla="*/ 76468 w 1782331"/>
              <a:gd name="connsiteY1-22" fmla="*/ 13 h 343241"/>
              <a:gd name="connsiteX2-23" fmla="*/ 892773 w 1782331"/>
              <a:gd name="connsiteY2-24" fmla="*/ 64307 h 343241"/>
              <a:gd name="connsiteX3-25" fmla="*/ 1705863 w 1782331"/>
              <a:gd name="connsiteY3-26" fmla="*/ 13 h 343241"/>
              <a:gd name="connsiteX4-27" fmla="*/ 1782331 w 1782331"/>
              <a:gd name="connsiteY4-28" fmla="*/ 76481 h 343241"/>
              <a:gd name="connsiteX5-29" fmla="*/ 1782331 w 1782331"/>
              <a:gd name="connsiteY5-30" fmla="*/ 266773 h 343241"/>
              <a:gd name="connsiteX6-31" fmla="*/ 1705863 w 1782331"/>
              <a:gd name="connsiteY6-32" fmla="*/ 343241 h 343241"/>
              <a:gd name="connsiteX7-33" fmla="*/ 847677 w 1782331"/>
              <a:gd name="connsiteY7-34" fmla="*/ 308828 h 343241"/>
              <a:gd name="connsiteX8-35" fmla="*/ 76468 w 1782331"/>
              <a:gd name="connsiteY8-36" fmla="*/ 343241 h 343241"/>
              <a:gd name="connsiteX9-37" fmla="*/ 0 w 1782331"/>
              <a:gd name="connsiteY9-38" fmla="*/ 266773 h 343241"/>
              <a:gd name="connsiteX10" fmla="*/ 0 w 1782331"/>
              <a:gd name="connsiteY10" fmla="*/ 76481 h 3432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" y="connsiteY10"/>
              </a:cxn>
            </a:cxnLst>
            <a:rect l="l" t="t" r="r" b="b"/>
            <a:pathLst>
              <a:path w="1782330" h="343241">
                <a:moveTo>
                  <a:pt x="0" y="76481"/>
                </a:moveTo>
                <a:cubicBezTo>
                  <a:pt x="0" y="34249"/>
                  <a:pt x="34236" y="13"/>
                  <a:pt x="76468" y="13"/>
                </a:cubicBezTo>
                <a:cubicBezTo>
                  <a:pt x="346416" y="-1078"/>
                  <a:pt x="622825" y="65398"/>
                  <a:pt x="892773" y="64307"/>
                </a:cubicBezTo>
                <a:cubicBezTo>
                  <a:pt x="1165957" y="65398"/>
                  <a:pt x="1432679" y="-1078"/>
                  <a:pt x="1705863" y="13"/>
                </a:cubicBezTo>
                <a:cubicBezTo>
                  <a:pt x="1748095" y="13"/>
                  <a:pt x="1782331" y="34249"/>
                  <a:pt x="1782331" y="76481"/>
                </a:cubicBezTo>
                <a:lnTo>
                  <a:pt x="1782331" y="266773"/>
                </a:lnTo>
                <a:cubicBezTo>
                  <a:pt x="1782331" y="309005"/>
                  <a:pt x="1748095" y="343241"/>
                  <a:pt x="1705863" y="343241"/>
                </a:cubicBezTo>
                <a:cubicBezTo>
                  <a:pt x="1420927" y="342504"/>
                  <a:pt x="1132613" y="309565"/>
                  <a:pt x="847677" y="308828"/>
                </a:cubicBezTo>
                <a:lnTo>
                  <a:pt x="76468" y="343241"/>
                </a:lnTo>
                <a:cubicBezTo>
                  <a:pt x="34236" y="343241"/>
                  <a:pt x="0" y="309005"/>
                  <a:pt x="0" y="266773"/>
                </a:cubicBezTo>
                <a:lnTo>
                  <a:pt x="0" y="76481"/>
                </a:lnTo>
                <a:close/>
              </a:path>
            </a:pathLst>
          </a:custGeom>
          <a:solidFill>
            <a:srgbClr val="F76CB7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76200" dist="50800" dir="2700000" algn="tl" rotWithShape="0">
              <a:prstClr val="black">
                <a:alpha val="30000"/>
              </a:prstClr>
            </a:outerShdw>
          </a:effectLst>
        </p:spPr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b="1" kern="0">
                <a:solidFill>
                  <a:srgbClr val="FFFFFF"/>
                </a:solidFill>
                <a:latin typeface="华文细黑" panose="02010600040101010101" charset="-122"/>
                <a:ea typeface="华文细黑" panose="02010600040101010101" charset="-122"/>
              </a:rPr>
              <a:t>我会说</a:t>
            </a:r>
            <a:endParaRPr lang="zh-CN" altLang="en-US" sz="5400" b="1" kern="0">
              <a:solidFill>
                <a:srgbClr val="FFFFFF"/>
              </a:solidFill>
              <a:latin typeface="华文细黑" panose="02010600040101010101" charset="-122"/>
              <a:ea typeface="华文细黑" panose="02010600040101010101" charset="-122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2499995" y="1894205"/>
            <a:ext cx="895032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</a:t>
            </a:r>
            <a:r>
              <a:rPr lang="zh-CN" altLang="en-US" sz="5400" b="1" u="sng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时，我感到很孤单，我真想</a:t>
            </a:r>
            <a:r>
              <a:rPr lang="zh-CN" altLang="en-US" sz="5400" b="1" u="sng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</a:t>
            </a:r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endParaRPr lang="zh-CN" altLang="en-US" sz="5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11000" t="-32000" r="-1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3"/>
          <p:cNvSpPr txBox="1"/>
          <p:nvPr/>
        </p:nvSpPr>
        <p:spPr>
          <a:xfrm>
            <a:off x="7091680" y="546735"/>
            <a:ext cx="4397375" cy="470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Font typeface="+mj-lt"/>
              <a:buNone/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后来，这里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种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了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好多好多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树，每棵树上都有鸟窝，每个鸟窝里都有喜鹊。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流程图: 联系 20"/>
          <p:cNvSpPr/>
          <p:nvPr/>
        </p:nvSpPr>
        <p:spPr>
          <a:xfrm>
            <a:off x="7601585" y="928370"/>
            <a:ext cx="530860" cy="466725"/>
          </a:xfrm>
          <a:prstGeom prst="flowChartConnector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0000"/>
                </a:solidFill>
              </a:rPr>
              <a:t>3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1111885" y="2921635"/>
            <a:ext cx="12242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种</a:t>
            </a:r>
            <a:endParaRPr lang="zh-CN" altLang="en-US" sz="6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1780521" y="2364728"/>
            <a:ext cx="15001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/>
          </a:p>
          <a:p>
            <a:r>
              <a:rPr lang="en-US" altLang="zh-CN" sz="9600">
                <a:latin typeface="楷体" panose="02010609060101010101" charset="-122"/>
                <a:ea typeface="楷体" panose="02010609060101010101" charset="-122"/>
              </a:rPr>
              <a:t>{</a:t>
            </a:r>
            <a:endParaRPr lang="zh-CN" altLang="en-US" sz="9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2603500" y="2364740"/>
            <a:ext cx="42830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err="1">
                <a:solidFill>
                  <a:srgbClr val="FF0000"/>
                </a:solidFill>
                <a:latin typeface="华文细黑" panose="02010600040101010101" charset="-122"/>
                <a:ea typeface="华文细黑" panose="02010600040101010101" charset="-122"/>
              </a:rPr>
              <a:t>zhǒng</a:t>
            </a:r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（种子）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2603500" y="3381375"/>
            <a:ext cx="40297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err="1">
                <a:solidFill>
                  <a:srgbClr val="FF0000"/>
                </a:solidFill>
                <a:latin typeface="华文细黑" panose="02010600040101010101" charset="-122"/>
                <a:ea typeface="华文细黑" panose="02010600040101010101" charset="-122"/>
              </a:rPr>
              <a:t>zhòng</a:t>
            </a:r>
            <a:r>
              <a:rPr lang="zh-CN" altLang="en-US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（种地）</a:t>
            </a:r>
            <a:endParaRPr lang="zh-CN" altLang="en-US" sz="4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314892" y="495825"/>
            <a:ext cx="4413384" cy="175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像“好多好多”这样的词语我还能写几个。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1615" y="199580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7200" b="1">
                <a:solidFill>
                  <a:schemeClr val="accent4"/>
                </a:solidFill>
                <a:effectLst/>
              </a:rPr>
              <a:t>金黄金黄</a:t>
            </a:r>
            <a:endParaRPr lang="zh-CN" altLang="en-US" sz="7200" b="1">
              <a:solidFill>
                <a:schemeClr val="accent4"/>
              </a:solidFill>
              <a:effectLst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91615" y="3681095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zh-CN" altLang="en-US" sz="7200" b="1">
                <a:solidFill>
                  <a:schemeClr val="accent3"/>
                </a:solidFill>
                <a:effectLst/>
              </a:rPr>
              <a:t>碧绿碧绿</a:t>
            </a:r>
            <a:endParaRPr lang="zh-CN" altLang="en-US" sz="7200" b="1">
              <a:solidFill>
                <a:schemeClr val="accent3"/>
              </a:solidFill>
              <a:effectLst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91615" y="506603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火红火红</a:t>
            </a:r>
            <a:endParaRPr lang="zh-CN" altLang="en-US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/>
      <p:bldP spid="24" grpId="1"/>
      <p:bldP spid="27" grpId="0"/>
      <p:bldP spid="27" grpId="1"/>
      <p:bldP spid="28" grpId="0"/>
      <p:bldP spid="28" grpId="1"/>
      <p:bldP spid="29" grpId="0"/>
      <p:bldP spid="29" grpId="1"/>
      <p:bldP spid="18" grpId="1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[L%QNY7JNV_GUX$XUJA64QN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24000" y="0"/>
            <a:ext cx="4429125" cy="2060575"/>
          </a:xfrm>
        </p:spPr>
      </p:pic>
      <p:pic>
        <p:nvPicPr>
          <p:cNvPr id="18436" name="Picture 4" descr="{M~TGELN5{RK2C$)(QS_$)6"/>
          <p:cNvPicPr>
            <a:picLocks noGrp="1" noChangeAspect="1"/>
          </p:cNvPicPr>
          <p:nvPr>
            <p:ph idx="1"/>
          </p:nvPr>
        </p:nvPicPr>
        <p:blipFill>
          <a:blip r:embed="rId2"/>
          <a:srcRect r="5009" b="-90"/>
          <a:stretch>
            <a:fillRect/>
          </a:stretch>
        </p:blipFill>
        <p:spPr>
          <a:xfrm>
            <a:off x="6635750" y="44450"/>
            <a:ext cx="4032250" cy="2060575"/>
          </a:xfrm>
        </p:spPr>
      </p:pic>
      <p:pic>
        <p:nvPicPr>
          <p:cNvPr id="18437" name="Picture 5" descr="~)1O{RNKM]0`IFQ@)JFMQ9Q"/>
          <p:cNvPicPr>
            <a:picLocks noGrp="1" noChangeAspect="1"/>
          </p:cNvPicPr>
          <p:nvPr>
            <p:ph idx="1"/>
          </p:nvPr>
        </p:nvPicPr>
        <p:blipFill>
          <a:blip r:embed="rId3"/>
          <a:srcRect r="3630"/>
          <a:stretch>
            <a:fillRect/>
          </a:stretch>
        </p:blipFill>
        <p:spPr>
          <a:xfrm>
            <a:off x="1543050" y="2133283"/>
            <a:ext cx="4391025" cy="2232025"/>
          </a:xfrm>
        </p:spPr>
      </p:pic>
      <p:pic>
        <p:nvPicPr>
          <p:cNvPr id="18438" name="Picture 6" descr="3FVAVTJF)(GDONO~62YHF(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635750" y="2133600"/>
            <a:ext cx="4032250" cy="2347913"/>
          </a:xfrm>
        </p:spPr>
      </p:pic>
      <p:pic>
        <p:nvPicPr>
          <p:cNvPr id="18439" name="Picture 7" descr="1LYJXLH5%XL7K}Z4EA%)JQM"/>
          <p:cNvPicPr>
            <a:picLocks noGrp="1" noChangeAspect="1"/>
          </p:cNvPicPr>
          <p:nvPr>
            <p:ph idx="1"/>
          </p:nvPr>
        </p:nvPicPr>
        <p:blipFill>
          <a:blip r:embed="rId5"/>
          <a:srcRect t="1889" r="1460"/>
          <a:stretch>
            <a:fillRect/>
          </a:stretch>
        </p:blipFill>
        <p:spPr>
          <a:xfrm>
            <a:off x="1597025" y="4532313"/>
            <a:ext cx="4356100" cy="2303462"/>
          </a:xfrm>
        </p:spPr>
      </p:pic>
      <p:pic>
        <p:nvPicPr>
          <p:cNvPr id="18440" name="Picture 8" descr="GJ}EVJ5MM3NGIDI(I3[BPG7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6672263" y="4508500"/>
            <a:ext cx="3995737" cy="2351088"/>
          </a:xfrm>
        </p:spPr>
      </p:pic>
      <p:sp>
        <p:nvSpPr>
          <p:cNvPr id="2" name="矩形 1"/>
          <p:cNvSpPr/>
          <p:nvPr/>
        </p:nvSpPr>
        <p:spPr>
          <a:xfrm>
            <a:off x="141605" y="481965"/>
            <a:ext cx="1097280" cy="34150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说</a:t>
            </a:r>
            <a:b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说</a:t>
            </a:r>
            <a:b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zh-CN" altLang="en-US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看</a:t>
            </a:r>
            <a:endParaRPr lang="zh-CN" altLang="en-US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71700" y="260985"/>
            <a:ext cx="5195570" cy="1736090"/>
            <a:chOff x="6150" y="1940"/>
            <a:chExt cx="5572" cy="2734"/>
          </a:xfrm>
        </p:grpSpPr>
        <p:sp>
          <p:nvSpPr>
            <p:cNvPr id="23" name="云形 22"/>
            <p:cNvSpPr/>
            <p:nvPr/>
          </p:nvSpPr>
          <p:spPr>
            <a:xfrm>
              <a:off x="6150" y="1940"/>
              <a:ext cx="5572" cy="2734"/>
            </a:xfrm>
            <a:prstGeom prst="cloud">
              <a:avLst/>
            </a:prstGeom>
            <a:solidFill>
              <a:schemeClr val="bg1"/>
            </a:solidFill>
            <a:ln>
              <a:solidFill>
                <a:srgbClr val="7EC6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rgbClr val="7EC6E0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433" y="2653"/>
              <a:ext cx="5289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ln>
                    <a:noFill/>
                  </a:ln>
                  <a:solidFill>
                    <a:srgbClr val="7EC6E0"/>
                  </a:solidFill>
                  <a:effectLst/>
                  <a:latin typeface="杨任东竹石体-Regular" panose="02000000000000000000" charset="-122"/>
                  <a:ea typeface="杨任东竹石体-Regular" panose="02000000000000000000" charset="-122"/>
                </a:rPr>
                <a:t>3.</a:t>
              </a:r>
              <a:r>
                <a:rPr lang="zh-CN" altLang="en-US" sz="4800" b="1">
                  <a:ln>
                    <a:noFill/>
                  </a:ln>
                  <a:solidFill>
                    <a:srgbClr val="7EC6E0"/>
                  </a:solidFill>
                  <a:effectLst/>
                  <a:latin typeface="杨任东竹石体-Regular" panose="02000000000000000000" charset="-122"/>
                  <a:ea typeface="杨任东竹石体-Regular" panose="02000000000000000000" charset="-122"/>
                </a:rPr>
                <a:t>练习 补充句子</a:t>
              </a:r>
              <a:endParaRPr lang="zh-CN" altLang="en-US" sz="4800" b="1">
                <a:ln>
                  <a:noFill/>
                </a:ln>
                <a:solidFill>
                  <a:srgbClr val="7EC6E0"/>
                </a:solidFill>
                <a:effectLst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524000" y="1547800"/>
            <a:ext cx="8786842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40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/>
          </a:p>
          <a:p>
            <a:pPr>
              <a:lnSpc>
                <a:spcPct val="150000"/>
              </a:lnSpc>
            </a:pPr>
            <a:endParaRPr lang="en-US" altLang="zh-CN"/>
          </a:p>
          <a:p>
            <a:endParaRPr lang="en-US" altLang="zh-CN"/>
          </a:p>
          <a:p>
            <a:endParaRPr lang="en-US" altLang="zh-CN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171700" y="2353945"/>
            <a:ext cx="940625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762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有了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也有了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  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2171700" y="4166235"/>
            <a:ext cx="830770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2762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很 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，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也很</a:t>
            </a:r>
            <a:r>
              <a:rPr lang="zh-CN" altLang="en-US" sz="4000" b="1" u="sng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        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171700" y="2239645"/>
            <a:ext cx="158305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小草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4822190" y="2239328"/>
            <a:ext cx="131508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朋友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6434239" y="2239781"/>
            <a:ext cx="1582828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小花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9312248" y="2240341"/>
            <a:ext cx="1582828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朋友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2606040" y="3946843"/>
            <a:ext cx="1301750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妈妈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425315" y="4043680"/>
            <a:ext cx="1711960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高兴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6679565" y="4043363"/>
            <a:ext cx="570230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我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8585835" y="4043680"/>
            <a:ext cx="1725295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高兴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25" grpId="0"/>
      <p:bldP spid="26" grpId="0"/>
      <p:bldP spid="27" grpId="0"/>
      <p:bldP spid="28" grpId="0"/>
      <p:bldP spid="33" grpId="0"/>
      <p:bldP spid="34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11000" t="-32000" r="-1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1130" y="182880"/>
            <a:ext cx="4795520" cy="843915"/>
            <a:chOff x="1949" y="4760"/>
            <a:chExt cx="7552" cy="1329"/>
          </a:xfrm>
        </p:grpSpPr>
        <p:sp>
          <p:nvSpPr>
            <p:cNvPr id="3" name="圆角矩形 2"/>
            <p:cNvSpPr/>
            <p:nvPr/>
          </p:nvSpPr>
          <p:spPr>
            <a:xfrm>
              <a:off x="1949" y="4760"/>
              <a:ext cx="7552" cy="13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7EC6E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253" y="4845"/>
              <a:ext cx="1244" cy="1244"/>
            </a:xfrm>
            <a:prstGeom prst="ellipse">
              <a:avLst/>
            </a:prstGeom>
            <a:solidFill>
              <a:srgbClr val="7EC6E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spc="180">
                  <a:ln>
                    <a:noFill/>
                  </a:ln>
                  <a:solidFill>
                    <a:schemeClr val="bg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uFillTx/>
                  <a:latin typeface="杨任东竹石体-Regular" panose="02000000000000000000" charset="-122"/>
                  <a:ea typeface="杨任东竹石体-Regular" panose="02000000000000000000" charset="-122"/>
                </a:rPr>
                <a:t>04</a:t>
              </a:r>
              <a:endParaRPr lang="en-US" altLang="zh-CN" sz="2400" b="1" spc="18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uFillTx/>
                <a:latin typeface="杨任东竹石体-Regular" panose="02000000000000000000" charset="-122"/>
                <a:ea typeface="杨任东竹石体-Regular" panose="02000000000000000000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723" y="4782"/>
              <a:ext cx="5196" cy="13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dist"/>
              <a:r>
                <a:rPr lang="zh-CN" altLang="en-US" sz="4800" b="1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杨任东竹石体-Regular" panose="02000000000000000000" charset="-122"/>
                  <a:ea typeface="杨任东竹石体-Regular" panose="02000000000000000000" charset="-122"/>
                  <a:cs typeface="站酷快乐体2016修订版" panose="02010600030101010101" charset="-122"/>
                  <a:sym typeface="+mn-ea"/>
                </a:rPr>
                <a:t>课堂总结</a:t>
              </a:r>
              <a:endParaRPr lang="zh-CN" altLang="en-US" sz="48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杨任东竹石体-Regular" panose="02000000000000000000" charset="-122"/>
                <a:ea typeface="杨任东竹石体-Regular" panose="02000000000000000000" charset="-122"/>
                <a:cs typeface="站酷快乐体2016修订版" panose="02010600030101010101" charset="-122"/>
                <a:sym typeface="+mn-ea"/>
              </a:endParaRPr>
            </a:p>
          </p:txBody>
        </p:sp>
      </p:grpSp>
      <p:pic>
        <p:nvPicPr>
          <p:cNvPr id="2" name="图片 1" descr="2eb447ba9a80def6dbfb1c5280e3b2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475" y="1367155"/>
            <a:ext cx="4738370" cy="4880610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5620385" y="1367155"/>
            <a:ext cx="573849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生活中有了伙伴，有了友情，我们的生活才会变得更加美好。</a:t>
            </a:r>
            <a:endParaRPr lang="zh-CN" altLang="en-US" sz="4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8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9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1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2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5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WPS 演示</Application>
  <PresentationFormat/>
  <Paragraphs>96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杨任东竹石体-Regular</vt:lpstr>
      <vt:lpstr>站酷快乐体2016修订版</vt:lpstr>
      <vt:lpstr>楷体</vt:lpstr>
      <vt:lpstr>隶书</vt:lpstr>
      <vt:lpstr>华文细黑</vt:lpstr>
      <vt:lpstr>楷体_GB2312</vt:lpstr>
      <vt:lpstr>Arial Unicode MS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2021-04-20T14:35:00Z</cp:lastPrinted>
  <dcterms:created xsi:type="dcterms:W3CDTF">2021-04-20T14:35:00Z</dcterms:created>
  <dcterms:modified xsi:type="dcterms:W3CDTF">2021-07-30T06:20:03Z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